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91" r:id="rId3"/>
    <p:sldId id="342" r:id="rId4"/>
    <p:sldId id="340" r:id="rId5"/>
    <p:sldId id="341" r:id="rId6"/>
    <p:sldId id="321" r:id="rId7"/>
    <p:sldId id="322" r:id="rId8"/>
    <p:sldId id="323" r:id="rId9"/>
    <p:sldId id="324" r:id="rId10"/>
    <p:sldId id="325" r:id="rId11"/>
    <p:sldId id="327" r:id="rId12"/>
    <p:sldId id="344" r:id="rId13"/>
    <p:sldId id="343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19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i+bBYufYj7eKGb3BYCy3p9gA3J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662BD0-E083-4CEA-9D5C-4A633C4A31BC}">
  <a:tblStyle styleId="{AB662BD0-E083-4CEA-9D5C-4A633C4A31B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73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1349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48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ctrTitle"/>
          </p:nvPr>
        </p:nvSpPr>
        <p:spPr>
          <a:xfrm>
            <a:off x="609600" y="150431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subTitle" idx="1"/>
          </p:nvPr>
        </p:nvSpPr>
        <p:spPr>
          <a:xfrm>
            <a:off x="1295400" y="3429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94334" y="8407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494334" y="8407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92" y="136525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4B53-FF85-4BB9-9B4A-7ACF38B3BA37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9D28-F67B-4DD3-9A3C-99E0A89CFB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494334" y="8407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5" name="Google Shape;15;p10"/>
          <p:cNvGrpSpPr/>
          <p:nvPr/>
        </p:nvGrpSpPr>
        <p:grpSpPr>
          <a:xfrm>
            <a:off x="0" y="0"/>
            <a:ext cx="9144000" cy="6833234"/>
            <a:chOff x="0" y="0"/>
            <a:chExt cx="9144000" cy="6833234"/>
          </a:xfrm>
        </p:grpSpPr>
        <p:sp>
          <p:nvSpPr>
            <p:cNvPr id="16" name="Google Shape;16;p10"/>
            <p:cNvSpPr/>
            <p:nvPr/>
          </p:nvSpPr>
          <p:spPr>
            <a:xfrm>
              <a:off x="0" y="6248399"/>
              <a:ext cx="9144000" cy="584835"/>
            </a:xfrm>
            <a:prstGeom prst="rect">
              <a:avLst/>
            </a:prstGeom>
            <a:solidFill>
              <a:srgbClr val="002060"/>
            </a:solidFill>
            <a:ln w="25400" cap="flat" cmpd="sng">
              <a:solidFill>
                <a:srgbClr val="2136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0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rgbClr val="002060"/>
            </a:solidFill>
            <a:ln w="25400" cap="flat" cmpd="sng">
              <a:solidFill>
                <a:srgbClr val="2136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" name="Google Shape;18;p1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090792" y="136525"/>
              <a:ext cx="2596008" cy="7372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138" y="136525"/>
            <a:ext cx="938392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0792" y="131026"/>
            <a:ext cx="2596008" cy="73723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10640" y="1216670"/>
            <a:ext cx="6553200" cy="76944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/>
            <a:r>
              <a:rPr lang="en-US" sz="2400" b="1" dirty="0"/>
              <a:t>Research and Publication Ethics </a:t>
            </a:r>
            <a:endParaRPr lang="en-IN" sz="2400" b="1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/>
            <a:endParaRPr lang="en-IN" sz="2000" b="1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83822" y="2110626"/>
            <a:ext cx="6858000" cy="16208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2E471D"/>
                </a:solidFill>
                <a:latin typeface="Algerian" pitchFamily="82" charset="0"/>
              </a:rPr>
              <a:t> L-4 </a:t>
            </a:r>
            <a:r>
              <a:rPr lang="en-US" sz="2800" dirty="0"/>
              <a:t>Introduction to philosophy: definition, nature and scope, concept, branches</a:t>
            </a:r>
            <a:endParaRPr lang="en-US" sz="2800" dirty="0">
              <a:solidFill>
                <a:srgbClr val="2E471D"/>
              </a:solidFill>
              <a:latin typeface="Algerian" pitchFamily="82" charset="0"/>
            </a:endParaRPr>
          </a:p>
        </p:txBody>
      </p:sp>
      <p:sp>
        <p:nvSpPr>
          <p:cNvPr id="2" name="Google Shape;120;p1">
            <a:extLst>
              <a:ext uri="{FF2B5EF4-FFF2-40B4-BE49-F238E27FC236}">
                <a16:creationId xmlns:a16="http://schemas.microsoft.com/office/drawing/2014/main" id="{CAA22FF7-79E8-7D40-7F42-E27739F3D15C}"/>
              </a:ext>
            </a:extLst>
          </p:cNvPr>
          <p:cNvSpPr txBox="1"/>
          <p:nvPr/>
        </p:nvSpPr>
        <p:spPr>
          <a:xfrm>
            <a:off x="207091" y="4622651"/>
            <a:ext cx="57819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Dr. Divya Singh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Designation- Associate Professor </a:t>
            </a:r>
            <a:endParaRPr lang="en-US" sz="1100" b="1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divya.singh@mygyanvihar.com</a:t>
            </a:r>
            <a:endParaRPr lang="en-IN" sz="2000" b="1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EB401-A2C8-9002-19AB-595F5B17A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58" y="3432482"/>
            <a:ext cx="2905146" cy="1228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81489B-5562-DA40-1F2C-E3CAF5E3E7B7}"/>
              </a:ext>
            </a:extLst>
          </p:cNvPr>
          <p:cNvGrpSpPr/>
          <p:nvPr/>
        </p:nvGrpSpPr>
        <p:grpSpPr>
          <a:xfrm>
            <a:off x="1549714" y="1021445"/>
            <a:ext cx="5505645" cy="4749295"/>
            <a:chOff x="1549714" y="1021445"/>
            <a:chExt cx="5505645" cy="47492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0257B7-870D-4A17-5A90-6A8DF3732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716" y="1021445"/>
              <a:ext cx="5505643" cy="11417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D9AB99-1FFC-F807-39A6-FD7C9EA90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9716" y="2163168"/>
              <a:ext cx="5505642" cy="19311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D9584F-E2E4-2550-891B-47B54F983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9714" y="4094328"/>
              <a:ext cx="5505641" cy="1676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236720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8155" t="36198" r="46120" b="22135"/>
          <a:stretch>
            <a:fillRect/>
          </a:stretch>
        </p:blipFill>
        <p:spPr bwMode="auto">
          <a:xfrm>
            <a:off x="228600" y="9906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050134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59FC3-D123-6436-ECA6-B1EB95FAB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38AF4A-1337-6E9B-993D-972B469ADF26}"/>
              </a:ext>
            </a:extLst>
          </p:cNvPr>
          <p:cNvGrpSpPr/>
          <p:nvPr/>
        </p:nvGrpSpPr>
        <p:grpSpPr>
          <a:xfrm>
            <a:off x="956466" y="1089252"/>
            <a:ext cx="7604888" cy="5079536"/>
            <a:chOff x="956466" y="1089252"/>
            <a:chExt cx="7604888" cy="50795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5E419D-45D3-6B1E-88DC-F4F11ECB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017" y="1089252"/>
              <a:ext cx="4691215" cy="39016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2B2FF5-A909-7A5C-9958-372E60A7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466" y="4990857"/>
              <a:ext cx="7604888" cy="1177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99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97467A-5D57-4AFB-9A8B-218F1C0CD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431F80-19BD-3955-B7BD-3AC37951ECC7}"/>
              </a:ext>
            </a:extLst>
          </p:cNvPr>
          <p:cNvGrpSpPr/>
          <p:nvPr/>
        </p:nvGrpSpPr>
        <p:grpSpPr>
          <a:xfrm>
            <a:off x="1050719" y="1139291"/>
            <a:ext cx="6660267" cy="4961257"/>
            <a:chOff x="1535214" y="1166588"/>
            <a:chExt cx="5820929" cy="4477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8CF148-C8F5-2188-CE90-16AC796CD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5214" y="1166588"/>
              <a:ext cx="5820929" cy="39136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90E6C0-7FA2-0CFF-E5FF-8EACE8BB5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5877" y="5032466"/>
              <a:ext cx="1864091" cy="611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631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CE285-D174-37C4-76D7-4AA0D4DB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4" y="1094295"/>
            <a:ext cx="7888406" cy="49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59055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9067" t="44196" r="47188" b="20381"/>
          <a:stretch/>
        </p:blipFill>
        <p:spPr bwMode="auto">
          <a:xfrm>
            <a:off x="804377" y="1294648"/>
            <a:ext cx="7413673" cy="438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37756350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9518" t="37240" r="47528" b="23919"/>
          <a:stretch/>
        </p:blipFill>
        <p:spPr bwMode="auto">
          <a:xfrm>
            <a:off x="668424" y="1215788"/>
            <a:ext cx="8126981" cy="4632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72994165"/>
      </p:ext>
    </p:extLst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9278" t="43128" r="48851" b="19795"/>
          <a:stretch/>
        </p:blipFill>
        <p:spPr bwMode="auto">
          <a:xfrm>
            <a:off x="705589" y="1223888"/>
            <a:ext cx="8006387" cy="463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8030522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19351" t="37240" r="47139" b="21323"/>
          <a:stretch/>
        </p:blipFill>
        <p:spPr bwMode="auto">
          <a:xfrm>
            <a:off x="429064" y="1092200"/>
            <a:ext cx="7751299" cy="4907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36463816"/>
      </p:ext>
    </p:extLst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9363" t="43966" r="47486" b="20641"/>
          <a:stretch/>
        </p:blipFill>
        <p:spPr bwMode="auto">
          <a:xfrm>
            <a:off x="407123" y="1066310"/>
            <a:ext cx="8060787" cy="494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71531404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05000" y="177800"/>
            <a:ext cx="4724400" cy="8530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/>
              <a:t>Objective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519" y="2221552"/>
            <a:ext cx="7819030" cy="17851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1600" dirty="0"/>
              <a:t>. </a:t>
            </a:r>
            <a:r>
              <a:rPr lang="en-US" sz="3200" dirty="0"/>
              <a:t>The students will understand Introduction to philosophy: definition, nature and scope, concept, branches</a:t>
            </a:r>
            <a:endParaRPr lang="en-US" sz="1600" dirty="0"/>
          </a:p>
          <a:p>
            <a:endParaRPr lang="en-US" dirty="0"/>
          </a:p>
        </p:txBody>
      </p:sp>
    </p:spTree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19353" t="38646" r="47180" b="20575"/>
          <a:stretch/>
        </p:blipFill>
        <p:spPr bwMode="auto">
          <a:xfrm>
            <a:off x="682282" y="1223888"/>
            <a:ext cx="7484013" cy="468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69262469"/>
      </p:ext>
    </p:extLst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19142" t="37240" r="48734" b="27344"/>
          <a:stretch/>
        </p:blipFill>
        <p:spPr bwMode="auto">
          <a:xfrm>
            <a:off x="889781" y="1092200"/>
            <a:ext cx="7364437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4105666"/>
      </p:ext>
    </p:extLst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9D28-F67B-4DD3-9A3C-99E0A89CFBC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4257" y="1138183"/>
            <a:ext cx="658242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What is the primary focus of philosophy as a discipline?</a:t>
            </a:r>
            <a:endParaRPr lang="en-US" sz="1200" dirty="0"/>
          </a:p>
          <a:p>
            <a:r>
              <a:rPr lang="en-US" sz="1200" dirty="0"/>
              <a:t>A) Practical skills for daily life</a:t>
            </a:r>
          </a:p>
          <a:p>
            <a:r>
              <a:rPr lang="en-US" sz="1200" dirty="0"/>
              <a:t>B) Theoretical understanding of fundamental questions about existence, knowledge, and values</a:t>
            </a:r>
          </a:p>
          <a:p>
            <a:r>
              <a:rPr lang="en-US" sz="1200" dirty="0"/>
              <a:t>C) Technical proficiency in various sciences</a:t>
            </a:r>
          </a:p>
          <a:p>
            <a:r>
              <a:rPr lang="en-US" sz="1200" dirty="0"/>
              <a:t>D) Professional training for specific careers</a:t>
            </a:r>
          </a:p>
          <a:p>
            <a:r>
              <a:rPr lang="en-US" sz="1200" b="1" dirty="0"/>
              <a:t>Which of the following is NOT typically considered a branch of philosophy?</a:t>
            </a:r>
            <a:endParaRPr lang="en-US" sz="1200" dirty="0"/>
          </a:p>
          <a:p>
            <a:r>
              <a:rPr lang="en-US" sz="1200" dirty="0"/>
              <a:t>A) Metaphysics</a:t>
            </a:r>
          </a:p>
          <a:p>
            <a:r>
              <a:rPr lang="en-US" sz="1200" dirty="0"/>
              <a:t>B) Epistemology</a:t>
            </a:r>
          </a:p>
          <a:p>
            <a:r>
              <a:rPr lang="en-US" sz="1200" dirty="0"/>
              <a:t>C) Sociology</a:t>
            </a:r>
          </a:p>
          <a:p>
            <a:r>
              <a:rPr lang="en-US" sz="1200" dirty="0"/>
              <a:t>D) Ethics</a:t>
            </a:r>
          </a:p>
          <a:p>
            <a:r>
              <a:rPr lang="en-US" sz="1200" b="1" dirty="0"/>
              <a:t>What does 'metaphysics' primarily study in philosophy?</a:t>
            </a:r>
            <a:endParaRPr lang="en-US" sz="1200" dirty="0"/>
          </a:p>
          <a:p>
            <a:r>
              <a:rPr lang="en-US" sz="1200" dirty="0"/>
              <a:t>A) The nature of reality and existence</a:t>
            </a:r>
          </a:p>
          <a:p>
            <a:r>
              <a:rPr lang="en-US" sz="1200" dirty="0"/>
              <a:t>B) The principles of correct reasoning</a:t>
            </a:r>
          </a:p>
          <a:p>
            <a:r>
              <a:rPr lang="en-US" sz="1200" dirty="0"/>
              <a:t>C) The nature of knowledge and belief</a:t>
            </a:r>
          </a:p>
          <a:p>
            <a:r>
              <a:rPr lang="en-US" sz="1200" dirty="0"/>
              <a:t>D) The moral implications of human actions</a:t>
            </a:r>
          </a:p>
          <a:p>
            <a:r>
              <a:rPr lang="en-US" sz="1200" b="1" dirty="0"/>
              <a:t>Which branch of philosophy is concerned with the nature and scope of knowledge?</a:t>
            </a:r>
            <a:endParaRPr lang="en-US" sz="1200" dirty="0"/>
          </a:p>
          <a:p>
            <a:r>
              <a:rPr lang="en-US" sz="1200" dirty="0"/>
              <a:t>A) Ethics</a:t>
            </a:r>
          </a:p>
          <a:p>
            <a:r>
              <a:rPr lang="en-US" sz="1200" dirty="0"/>
              <a:t>B) Aesthetics</a:t>
            </a:r>
          </a:p>
          <a:p>
            <a:r>
              <a:rPr lang="en-US" sz="1200" dirty="0"/>
              <a:t>C) Epistemology</a:t>
            </a:r>
          </a:p>
          <a:p>
            <a:r>
              <a:rPr lang="en-US" sz="1200" dirty="0"/>
              <a:t>D) Logic</a:t>
            </a:r>
          </a:p>
          <a:p>
            <a:r>
              <a:rPr lang="en-US" sz="1200" b="1" dirty="0"/>
              <a:t>In philosophy, what does 'ethics' study?</a:t>
            </a:r>
            <a:endParaRPr lang="en-US" sz="1200" dirty="0"/>
          </a:p>
          <a:p>
            <a:r>
              <a:rPr lang="en-US" sz="1200" dirty="0"/>
              <a:t>A) The nature of beauty and art</a:t>
            </a:r>
          </a:p>
          <a:p>
            <a:r>
              <a:rPr lang="en-US" sz="1200" dirty="0"/>
              <a:t>B) The principles of valid reasoning</a:t>
            </a:r>
          </a:p>
          <a:p>
            <a:r>
              <a:rPr lang="en-US" sz="1200" dirty="0"/>
              <a:t>C) The nature of moral values and principles</a:t>
            </a:r>
          </a:p>
          <a:p>
            <a:r>
              <a:rPr lang="en-US" sz="1200" dirty="0"/>
              <a:t>D) The nature of reality and existence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52502"/>
      </p:ext>
    </p:extLst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9D28-F67B-4DD3-9A3C-99E0A89CFBC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3149" y="1053301"/>
            <a:ext cx="740288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Which branch of philosophy deals with questions of beauty and artistic expression?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A) Metaphysics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B) Epistemology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C) Ethics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D) Aesthetics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What is 'logic' concerned with in the context of philosophy?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A) The study of moral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B) The nature of reality and existence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C) The principles of valid reasoning and argumentation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D) The nature of beauty and artistic expression</a:t>
            </a:r>
          </a:p>
          <a:p>
            <a:r>
              <a:rPr lang="en-US" sz="1200" b="1" dirty="0"/>
              <a:t>Which of the following is a key concept in metaphysics?</a:t>
            </a:r>
            <a:endParaRPr lang="en-US" sz="1200" dirty="0"/>
          </a:p>
          <a:p>
            <a:r>
              <a:rPr lang="en-US" sz="1200" dirty="0"/>
              <a:t>A) Knowledge</a:t>
            </a:r>
          </a:p>
          <a:p>
            <a:r>
              <a:rPr lang="en-US" sz="1200" dirty="0"/>
              <a:t>B) Morality</a:t>
            </a:r>
          </a:p>
          <a:p>
            <a:r>
              <a:rPr lang="en-US" sz="1200" dirty="0"/>
              <a:t>C) Existence</a:t>
            </a:r>
          </a:p>
          <a:p>
            <a:r>
              <a:rPr lang="en-US" sz="1200" dirty="0"/>
              <a:t>D) Art</a:t>
            </a:r>
          </a:p>
          <a:p>
            <a:r>
              <a:rPr lang="en-US" sz="1200" b="1" dirty="0"/>
              <a:t>What does the term 'philosophy' derive from?</a:t>
            </a:r>
            <a:endParaRPr lang="en-US" sz="1200" dirty="0"/>
          </a:p>
          <a:p>
            <a:r>
              <a:rPr lang="en-US" sz="1200" dirty="0"/>
              <a:t>A) Latin for 'wisdom'</a:t>
            </a:r>
          </a:p>
          <a:p>
            <a:r>
              <a:rPr lang="en-US" sz="1200" dirty="0"/>
              <a:t>B) Greek for 'love of wisdom'</a:t>
            </a:r>
          </a:p>
          <a:p>
            <a:r>
              <a:rPr lang="en-US" sz="1200" dirty="0"/>
              <a:t>C) French for 'study of logic'</a:t>
            </a:r>
          </a:p>
          <a:p>
            <a:r>
              <a:rPr lang="en-US" sz="1200" dirty="0"/>
              <a:t>D) German for 'science of being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22761"/>
      </p:ext>
    </p:extLst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9D28-F67B-4DD3-9A3C-99E0A89CFBC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01041" y="1304534"/>
            <a:ext cx="665118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Which branch of philosophy investigates the nature of logical systems and arguments?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A) Epistemology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B) Ethics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C)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D) Metaphysics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What is the scope of philosophy?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A) Limited to specific practical applications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B) Restricted to empirical sciences only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C) Encompassing broad and abstract questions about life, existence, and knowledge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D) Focused solely on historical texts and traditions</a:t>
            </a:r>
          </a:p>
          <a:p>
            <a:r>
              <a:rPr lang="en-US" sz="1200" b="1" dirty="0"/>
              <a:t>Which branch of philosophy investigates the nature of logical systems and arguments?</a:t>
            </a:r>
            <a:endParaRPr lang="en-US" sz="1200" dirty="0"/>
          </a:p>
          <a:p>
            <a:r>
              <a:rPr lang="en-US" sz="1200" dirty="0"/>
              <a:t>A) Epistemology</a:t>
            </a:r>
          </a:p>
          <a:p>
            <a:r>
              <a:rPr lang="en-US" sz="1200" dirty="0"/>
              <a:t>B) Ethics</a:t>
            </a:r>
          </a:p>
          <a:p>
            <a:r>
              <a:rPr lang="en-US" sz="1200" dirty="0"/>
              <a:t>C) Logic</a:t>
            </a:r>
          </a:p>
          <a:p>
            <a:r>
              <a:rPr lang="en-US" sz="1200" dirty="0"/>
              <a:t>D) Metaphysics</a:t>
            </a:r>
          </a:p>
          <a:p>
            <a:r>
              <a:rPr lang="en-US" sz="1200" b="1" dirty="0"/>
              <a:t>What is the scope of philosophy?</a:t>
            </a:r>
            <a:endParaRPr lang="en-US" sz="1200" dirty="0"/>
          </a:p>
          <a:p>
            <a:r>
              <a:rPr lang="en-US" sz="1200" dirty="0"/>
              <a:t>A) Limited to specific practical applications</a:t>
            </a:r>
          </a:p>
          <a:p>
            <a:r>
              <a:rPr lang="en-US" sz="1200" dirty="0"/>
              <a:t>B) Restricted to empirical sciences only</a:t>
            </a:r>
          </a:p>
          <a:p>
            <a:r>
              <a:rPr lang="en-US" sz="1200" dirty="0"/>
              <a:t>C) Encompassing broad and abstract questions about life, existence, and knowledge</a:t>
            </a:r>
          </a:p>
          <a:p>
            <a:r>
              <a:rPr lang="en-US" sz="1200" dirty="0"/>
              <a:t>D) Focused solely on historical texts and traditions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01246"/>
      </p:ext>
    </p:extLst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9D28-F67B-4DD3-9A3C-99E0A89CFBC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25676" y="1179617"/>
            <a:ext cx="6551794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Which branch of philosophy explores the nature of human conduct and moral values?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A) Metaphysics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B) Ethics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C)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D) Aesthetics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Answer: B) Ethics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Which of the following questions is a typical concern of philosophy?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A) How to achieve a specific career goal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B) What is the nature of justice?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C) How to use a particular software tool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D) What are the latest scientific discoveries?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339834"/>
      </p:ext>
    </p:extLst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encrypted-tbn0.gstatic.com/images?q=tbn:ANd9GcQ38klDQBpdGdaQNsMwEjH9eDZYgmKenFJCTKAXNHOayvsYSMpm&amp;s"/>
          <p:cNvPicPr>
            <a:picLocks noChangeAspect="1" noChangeArrowheads="1"/>
          </p:cNvPicPr>
          <p:nvPr/>
        </p:nvPicPr>
        <p:blipFill>
          <a:blip r:embed="rId2" cstate="print"/>
          <a:srcRect b="7905"/>
          <a:stretch>
            <a:fillRect/>
          </a:stretch>
        </p:blipFill>
        <p:spPr bwMode="auto">
          <a:xfrm>
            <a:off x="1984612" y="1107872"/>
            <a:ext cx="4724400" cy="3314003"/>
          </a:xfrm>
          <a:prstGeom prst="rect">
            <a:avLst/>
          </a:prstGeom>
          <a:noFill/>
        </p:spPr>
      </p:pic>
      <p:pic>
        <p:nvPicPr>
          <p:cNvPr id="29700" name="Picture 4" descr="https://cdn.quotesgram.com/img/66/9/1034393689-Unknow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7273" t="4072" r="8182" b="14484"/>
          <a:stretch>
            <a:fillRect/>
          </a:stretch>
        </p:blipFill>
        <p:spPr bwMode="auto">
          <a:xfrm>
            <a:off x="1714500" y="4255957"/>
            <a:ext cx="5715000" cy="2458065"/>
          </a:xfrm>
          <a:prstGeom prst="rect">
            <a:avLst/>
          </a:prstGeom>
          <a:noFill/>
        </p:spPr>
      </p:pic>
      <p:sp>
        <p:nvSpPr>
          <p:cNvPr id="29702" name="AutoShape 6" descr="Any Questions Stock Illustrations – 487 Any Questions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4803"/>
      </p:ext>
    </p:extLst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DA1EB3-2B0B-4EEC-C94E-607A3CBD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4" y="1432293"/>
            <a:ext cx="7545665" cy="43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3F5D6-8B79-F7A8-D793-55B7F44D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9D28-F67B-4DD3-9A3C-99E0A89CFBC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15AA0-5774-9783-0836-A1A56573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88" y="1279539"/>
            <a:ext cx="6319784" cy="429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18484"/>
      </p:ext>
    </p:extLst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F7E4B-3B3D-EF24-A527-C317DFCC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9D28-F67B-4DD3-9A3C-99E0A89CFBC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21E1A-0999-4A42-9920-34208A01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7" y="1212578"/>
            <a:ext cx="7231626" cy="48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61847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9455" t="38472" r="47280" b="19997"/>
          <a:stretch/>
        </p:blipFill>
        <p:spPr bwMode="auto">
          <a:xfrm>
            <a:off x="794825" y="1139482"/>
            <a:ext cx="6991644" cy="5015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6022805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9130" t="49691" r="47488" b="29954"/>
          <a:stretch/>
        </p:blipFill>
        <p:spPr bwMode="auto">
          <a:xfrm>
            <a:off x="655512" y="1717308"/>
            <a:ext cx="7990345" cy="3755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2544232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7F2350F-63AF-5969-CC5B-9DFBDA2C9630}"/>
              </a:ext>
            </a:extLst>
          </p:cNvPr>
          <p:cNvGrpSpPr/>
          <p:nvPr/>
        </p:nvGrpSpPr>
        <p:grpSpPr>
          <a:xfrm>
            <a:off x="932666" y="1044998"/>
            <a:ext cx="6745459" cy="5110141"/>
            <a:chOff x="932666" y="1044998"/>
            <a:chExt cx="6745459" cy="5110141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 l="19094" t="43185" r="47423" b="22208"/>
            <a:stretch/>
          </p:blipFill>
          <p:spPr bwMode="auto">
            <a:xfrm>
              <a:off x="932666" y="1044998"/>
              <a:ext cx="6745459" cy="2762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/>
            <a:srcRect l="20765" t="49496" r="47302" b="26387"/>
            <a:stretch/>
          </p:blipFill>
          <p:spPr bwMode="auto">
            <a:xfrm>
              <a:off x="932666" y="3807724"/>
              <a:ext cx="6745459" cy="2347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57086019"/>
      </p:ext>
    </p:extLst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D3AD94-9F99-8A49-D6D9-1685796F8AB3}"/>
              </a:ext>
            </a:extLst>
          </p:cNvPr>
          <p:cNvGrpSpPr/>
          <p:nvPr/>
        </p:nvGrpSpPr>
        <p:grpSpPr>
          <a:xfrm>
            <a:off x="944635" y="1065995"/>
            <a:ext cx="6984609" cy="5082321"/>
            <a:chOff x="944635" y="1065995"/>
            <a:chExt cx="6984609" cy="508232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/>
            <a:srcRect l="20805" t="49345" r="47290" b="23642"/>
            <a:stretch/>
          </p:blipFill>
          <p:spPr bwMode="auto">
            <a:xfrm>
              <a:off x="944635" y="1065995"/>
              <a:ext cx="6984609" cy="2175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/>
            <a:srcRect l="20725" t="43395" r="47747" b="19011"/>
            <a:stretch/>
          </p:blipFill>
          <p:spPr bwMode="auto">
            <a:xfrm>
              <a:off x="944635" y="3241343"/>
              <a:ext cx="6984609" cy="2906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41436322"/>
      </p:ext>
    </p:extLst>
  </p:cSld>
  <p:clrMapOvr>
    <a:masterClrMapping/>
  </p:clrMapOvr>
  <p:transition>
    <p:dissolv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</TotalTime>
  <Words>586</Words>
  <Application>Microsoft Office PowerPoint</Application>
  <PresentationFormat>On-screen Show (4:3)</PresentationFormat>
  <Paragraphs>94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Algerian</vt:lpstr>
      <vt:lpstr>Arial</vt:lpstr>
      <vt:lpstr>Calibri</vt:lpstr>
      <vt:lpstr>Cambria</vt:lpstr>
      <vt:lpstr>Wingdings</vt:lpstr>
      <vt:lpstr>Office Theme</vt:lpstr>
      <vt:lpstr> L-4 Introduction to philosophy: definition, nature and scope, concept, branches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 P SWARNKAR</dc:creator>
  <cp:lastModifiedBy>Dr Divya Singh</cp:lastModifiedBy>
  <cp:revision>58</cp:revision>
  <dcterms:created xsi:type="dcterms:W3CDTF">2020-07-29T09:41:40Z</dcterms:created>
  <dcterms:modified xsi:type="dcterms:W3CDTF">2025-03-23T07:07:01Z</dcterms:modified>
</cp:coreProperties>
</file>